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1549638"/>
  <p:notesSz cx="6858000" cy="9144000"/>
  <p:defaultTextStyle>
    <a:defPPr>
      <a:defRPr lang="en-US"/>
    </a:defPPr>
    <a:lvl1pPr marL="0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1pPr>
    <a:lvl2pPr marL="1874977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2pPr>
    <a:lvl3pPr marL="3749954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3pPr>
    <a:lvl4pPr marL="5624932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4pPr>
    <a:lvl5pPr marL="7499909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5pPr>
    <a:lvl6pPr marL="9374886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6pPr>
    <a:lvl7pPr marL="11249863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7pPr>
    <a:lvl8pPr marL="13124840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8pPr>
    <a:lvl9pPr marL="14999818" algn="l" defTabSz="3749954" rtl="0" eaLnBrk="1" latinLnBrk="0" hangingPunct="1">
      <a:defRPr sz="73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086">
          <p15:clr>
            <a:srgbClr val="A4A3A4"/>
          </p15:clr>
        </p15:guide>
        <p15:guide id="2" pos="157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2" autoAdjust="0"/>
    <p:restoredTop sz="95340" autoAdjust="0"/>
  </p:normalViewPr>
  <p:slideViewPr>
    <p:cSldViewPr snapToGrid="0" snapToObjects="1">
      <p:cViewPr>
        <p:scale>
          <a:sx n="30" d="100"/>
          <a:sy n="30" d="100"/>
        </p:scale>
        <p:origin x="4920" y="200"/>
      </p:cViewPr>
      <p:guideLst>
        <p:guide orient="horz" pos="13086"/>
        <p:guide pos="157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799909"/>
            <a:ext cx="31089600" cy="1446543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1823181"/>
            <a:ext cx="27432000" cy="10031542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7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7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12133"/>
            <a:ext cx="7886700" cy="352113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12133"/>
            <a:ext cx="23202900" cy="352113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4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358568"/>
            <a:ext cx="31546800" cy="17283492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7805569"/>
            <a:ext cx="31546800" cy="9088980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060667"/>
            <a:ext cx="15544800" cy="26362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060667"/>
            <a:ext cx="15544800" cy="263628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7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12143"/>
            <a:ext cx="31546800" cy="80310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185435"/>
            <a:ext cx="15473360" cy="499172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177160"/>
            <a:ext cx="15473360" cy="223233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185435"/>
            <a:ext cx="15549564" cy="499172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177160"/>
            <a:ext cx="15549564" cy="223233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4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769976"/>
            <a:ext cx="11796712" cy="9694916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5982388"/>
            <a:ext cx="18516600" cy="2952717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464892"/>
            <a:ext cx="11796712" cy="23092753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769976"/>
            <a:ext cx="11796712" cy="9694916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5982388"/>
            <a:ext cx="18516600" cy="2952717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464892"/>
            <a:ext cx="11796712" cy="23092753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0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12143"/>
            <a:ext cx="31546800" cy="8031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060667"/>
            <a:ext cx="31546800" cy="263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510368"/>
            <a:ext cx="8229600" cy="2212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1B2C-7FEC-A643-940A-7934DC981F4F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510368"/>
            <a:ext cx="12344400" cy="2212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510368"/>
            <a:ext cx="8229600" cy="2212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3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hyperlink" Target="http://www.nola.gov/mayor/press-releases/2015/20150331-smoke-alarm-data-campaign/" TargetMode="External"/><Relationship Id="rId13" Type="http://schemas.openxmlformats.org/officeDocument/2006/relationships/hyperlink" Target="https://cran.r-project.org/package=CARBayes" TargetMode="External"/><Relationship Id="rId1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jpe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5"/>
            <a:ext cx="36699841" cy="41550336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27" y="1010665"/>
            <a:ext cx="8712200" cy="3530600"/>
          </a:xfrm>
          <a:prstGeom prst="rect">
            <a:avLst/>
          </a:prstGeom>
        </p:spPr>
      </p:pic>
      <p:grpSp>
        <p:nvGrpSpPr>
          <p:cNvPr id="158" name="Group 157"/>
          <p:cNvGrpSpPr/>
          <p:nvPr/>
        </p:nvGrpSpPr>
        <p:grpSpPr>
          <a:xfrm>
            <a:off x="1302478" y="5482292"/>
            <a:ext cx="32637046" cy="2003802"/>
            <a:chOff x="1863969" y="7902374"/>
            <a:chExt cx="32637046" cy="2003802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969" y="8020538"/>
              <a:ext cx="32637046" cy="1885638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3343962" y="7902374"/>
              <a:ext cx="30224561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500" dirty="0" smtClean="0">
                  <a:latin typeface="Raleway Medium" charset="0"/>
                  <a:ea typeface="Raleway Medium" charset="0"/>
                  <a:cs typeface="Raleway Medium" charset="0"/>
                </a:rPr>
                <a:t>Research Question</a:t>
              </a:r>
              <a:endParaRPr lang="en-US" sz="6500" dirty="0">
                <a:latin typeface="Raleway Medium" charset="0"/>
                <a:ea typeface="Raleway Medium" charset="0"/>
                <a:cs typeface="Raleway Medium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302478" y="10760512"/>
            <a:ext cx="15495932" cy="2011394"/>
            <a:chOff x="971164" y="11152975"/>
            <a:chExt cx="15495932" cy="2011394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164" y="11297698"/>
              <a:ext cx="15495932" cy="1866671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2490843" y="11152975"/>
              <a:ext cx="1303579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500" dirty="0" smtClean="0">
                  <a:latin typeface="Raleway Medium" charset="0"/>
                  <a:ea typeface="Raleway Medium" charset="0"/>
                  <a:cs typeface="Raleway Medium" charset="0"/>
                </a:rPr>
                <a:t>Data Sources</a:t>
              </a:r>
              <a:endParaRPr lang="en-US" sz="6500" dirty="0">
                <a:latin typeface="Raleway Medium" charset="0"/>
                <a:ea typeface="Raleway Medium" charset="0"/>
                <a:cs typeface="Raleway Medium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1302478" y="17189928"/>
            <a:ext cx="32637046" cy="2072707"/>
            <a:chOff x="974839" y="18184775"/>
            <a:chExt cx="32637046" cy="2072707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839" y="18371844"/>
              <a:ext cx="32637046" cy="1885638"/>
            </a:xfrm>
            <a:prstGeom prst="rect">
              <a:avLst/>
            </a:prstGeom>
          </p:spPr>
        </p:pic>
        <p:sp>
          <p:nvSpPr>
            <p:cNvPr id="166" name="TextBox 165"/>
            <p:cNvSpPr txBox="1"/>
            <p:nvPr/>
          </p:nvSpPr>
          <p:spPr>
            <a:xfrm>
              <a:off x="2490843" y="18184775"/>
              <a:ext cx="30224561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500" dirty="0" smtClean="0">
                  <a:latin typeface="Raleway Medium" charset="0"/>
                  <a:ea typeface="Raleway Medium" charset="0"/>
                  <a:cs typeface="Raleway Medium" charset="0"/>
                </a:rPr>
                <a:t>Modelling Smoke Alarm Need</a:t>
              </a:r>
              <a:endParaRPr lang="en-US" sz="6500" dirty="0">
                <a:latin typeface="Raleway Medium" charset="0"/>
                <a:ea typeface="Raleway Medium" charset="0"/>
                <a:cs typeface="Raleway Medium" charset="0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0252659" y="39054134"/>
            <a:ext cx="583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aleway Medium" charset="0"/>
                <a:ea typeface="Raleway Medium" charset="0"/>
                <a:cs typeface="Raleway Medium" charset="0"/>
              </a:rPr>
              <a:t>References</a:t>
            </a:r>
            <a:endParaRPr lang="en-US" sz="2800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1181497" y="4721633"/>
            <a:ext cx="24238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Mark Almanza (Virginia Tech), Will </a:t>
            </a:r>
            <a:r>
              <a:rPr lang="en-US" sz="3600" dirty="0" err="1" smtClean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Sandholtz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(UC Berkeley), Sam Tyner (Iowa State) </a:t>
            </a:r>
          </a:p>
          <a:p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with Gizem Korkmaz,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Joshua 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Goldstein, and Vicki Lancaster (SDAL), </a:t>
            </a:r>
          </a:p>
          <a:p>
            <a:endParaRPr lang="en-US" sz="3600" dirty="0" smtClean="0">
              <a:solidFill>
                <a:schemeClr val="bg2">
                  <a:lumMod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745184" y="11846923"/>
            <a:ext cx="1784475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u="sng" dirty="0" smtClean="0">
                <a:latin typeface="Trebuchet MS" charset="0"/>
                <a:ea typeface="Trebuchet MS" charset="0"/>
                <a:cs typeface="Trebuchet MS" charset="0"/>
              </a:rPr>
              <a:t>Operation Firesafe</a:t>
            </a:r>
            <a:endParaRPr lang="en-US" sz="4000" i="1" u="sng" dirty="0">
              <a:latin typeface="Trebuchet MS" charset="0"/>
              <a:ea typeface="Trebuchet MS" charset="0"/>
              <a:cs typeface="Trebuchet MS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ACFD visited </a:t>
            </a: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5623 unique addresses in Arlington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1,733 visits contained information on presence of smoke alarms in the home.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32 percent of 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these homes </a:t>
            </a: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did not previously have smoke alarms installed. </a:t>
            </a:r>
            <a:endParaRPr lang="en-US" sz="3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The dataset includes time and </a:t>
            </a: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date of the 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visit, address, outcome, number of alarms installed, and number of alarms in the home before the visit.</a:t>
            </a:r>
          </a:p>
          <a:p>
            <a:pPr>
              <a:lnSpc>
                <a:spcPct val="20000"/>
              </a:lnSpc>
            </a:pPr>
            <a:endParaRPr lang="en-US" sz="4000" i="1" u="sng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4000" i="1" u="sng" dirty="0" err="1" smtClean="0">
                <a:latin typeface="Trebuchet MS" charset="0"/>
                <a:ea typeface="Trebuchet MS" charset="0"/>
                <a:cs typeface="Trebuchet MS" charset="0"/>
              </a:rPr>
              <a:t>CoreLogic</a:t>
            </a:r>
            <a:r>
              <a:rPr lang="en-US" sz="4000" u="sng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The </a:t>
            </a: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dataset contains information, such as house value, size, age, number of bedrooms, and ownership, for 60,343 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housing </a:t>
            </a:r>
            <a:r>
              <a:rPr lang="en-US" sz="3600" dirty="0">
                <a:latin typeface="Trebuchet MS" charset="0"/>
                <a:ea typeface="Trebuchet MS" charset="0"/>
                <a:cs typeface="Trebuchet MS" charset="0"/>
              </a:rPr>
              <a:t>units in Arlington County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.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765814" y="18330466"/>
            <a:ext cx="3022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rebuchet MS" charset="0"/>
                <a:ea typeface="Trebuchet MS" charset="0"/>
                <a:cs typeface="Trebuchet MS" charset="0"/>
              </a:rPr>
              <a:t>Taking into account the locations of residential units in Arlington County and incorporating the merged Operation Firesafe and CoreLogic data sources, we build a model to </a:t>
            </a:r>
            <a:r>
              <a:rPr lang="en-US" sz="4000" dirty="0">
                <a:latin typeface="Trebuchet MS" charset="0"/>
                <a:ea typeface="Trebuchet MS" charset="0"/>
                <a:cs typeface="Trebuchet MS" charset="0"/>
              </a:rPr>
              <a:t>predict regions of the county </a:t>
            </a:r>
            <a:r>
              <a:rPr lang="en-US" sz="4000" dirty="0" smtClean="0">
                <a:latin typeface="Trebuchet MS" charset="0"/>
                <a:ea typeface="Trebuchet MS" charset="0"/>
                <a:cs typeface="Trebuchet MS" charset="0"/>
              </a:rPr>
              <a:t>in need of smoke alarms.</a:t>
            </a:r>
          </a:p>
        </p:txBody>
      </p:sp>
      <p:sp>
        <p:nvSpPr>
          <p:cNvPr id="172" name="TextBox 171"/>
          <p:cNvSpPr txBox="1"/>
          <p:nvPr/>
        </p:nvSpPr>
        <p:spPr>
          <a:xfrm flipH="1">
            <a:off x="2765814" y="19703483"/>
            <a:ext cx="1521341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We fit a Bayesian logistic regression model [2] with conditionally autoregressive spatial effects. Two factors effect the predicted probabilities: 1. the </a:t>
            </a:r>
            <a:r>
              <a:rPr lang="en-US" sz="3400" i="1" dirty="0" smtClean="0">
                <a:latin typeface="Trebuchet MS" charset="0"/>
                <a:ea typeface="Trebuchet MS" charset="0"/>
                <a:cs typeface="Trebuchet MS" charset="0"/>
              </a:rPr>
              <a:t>covariates of interest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 and </a:t>
            </a: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2. the location (census block group) of the home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. </a:t>
            </a:r>
            <a:endParaRPr lang="en-US" sz="34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response is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a Bernoulli random variable at the level of the home: </a:t>
            </a: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Y</a:t>
            </a:r>
            <a:r>
              <a:rPr lang="en-US" sz="3400" baseline="-25000" dirty="0" smtClean="0"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= 0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no 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smoke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alarm, ACFD installed 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one or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more alarms and </a:t>
            </a: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Y</a:t>
            </a:r>
            <a:r>
              <a:rPr lang="en-US" sz="3400" baseline="-25000" dirty="0" smtClean="0"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400" dirty="0">
                <a:latin typeface="Trebuchet MS" charset="0"/>
                <a:ea typeface="Trebuchet MS" charset="0"/>
                <a:cs typeface="Trebuchet MS" charset="0"/>
              </a:rPr>
              <a:t>= 1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one or more smoke alarms already present.</a:t>
            </a: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graphicFrame>
        <p:nvGraphicFramePr>
          <p:cNvPr id="173" name="Table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86096"/>
              </p:ext>
            </p:extLst>
          </p:nvPr>
        </p:nvGraphicFramePr>
        <p:xfrm>
          <a:off x="18168523" y="24134057"/>
          <a:ext cx="15055072" cy="4089243"/>
        </p:xfrm>
        <a:graphic>
          <a:graphicData uri="http://schemas.openxmlformats.org/drawingml/2006/table">
            <a:tbl>
              <a:tblPr/>
              <a:tblGrid>
                <a:gridCol w="5662871"/>
                <a:gridCol w="3901440"/>
                <a:gridCol w="5490761"/>
              </a:tblGrid>
              <a:tr h="995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Parameter Value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Posterior Median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95%</a:t>
                      </a:r>
                      <a:r>
                        <a:rPr lang="en-US" sz="36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 Credible Interval</a:t>
                      </a:r>
                      <a:endParaRPr lang="en-US" sz="3600" b="1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Intercept*</a:t>
                      </a:r>
                      <a:endParaRPr lang="en-US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-30.12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(-59.60, -20.39</a:t>
                      </a:r>
                      <a:r>
                        <a:rPr lang="hr-HR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)*</a:t>
                      </a:r>
                      <a:endParaRPr lang="hr-HR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log(</a:t>
                      </a:r>
                      <a:r>
                        <a:rPr lang="en-US" sz="33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HomeValue</a:t>
                      </a:r>
                      <a:r>
                        <a:rPr lang="en-U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)*</a:t>
                      </a:r>
                      <a:endParaRPr lang="en-US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2.45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(1.67, 4.83</a:t>
                      </a:r>
                      <a:r>
                        <a:rPr lang="is-I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)*</a:t>
                      </a:r>
                      <a:endParaRPr lang="is-IS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Age*</a:t>
                      </a:r>
                      <a:endParaRPr lang="en-US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-0.0109</a:t>
                      </a:r>
                      <a:endParaRPr lang="pt-BR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(-0.0257, -0.0022</a:t>
                      </a:r>
                      <a:r>
                        <a:rPr lang="is-IS" sz="3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)*</a:t>
                      </a:r>
                      <a:endParaRPr lang="is-IS" sz="3300" b="0" i="0" u="none" strike="noStrike" dirty="0">
                        <a:solidFill>
                          <a:schemeClr val="tx1"/>
                        </a:solidFill>
                        <a:effectLst/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Condo Indicator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-0.48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(-1.58, 0.22)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Number of Bedrooms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300" b="0" i="0" u="none" strike="noStrike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-0.12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(-0.39, 0.09)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Owner Occupied Indicator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0.02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300" b="0" i="0" u="none" strike="noStrike" dirty="0">
                          <a:solidFill>
                            <a:schemeClr val="tx1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(-0.61, 0.65)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4" name="TextBox 173"/>
          <p:cNvSpPr txBox="1"/>
          <p:nvPr/>
        </p:nvSpPr>
        <p:spPr>
          <a:xfrm>
            <a:off x="18168522" y="28350596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 Effect is significant at 5% level 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2765817" y="6640084"/>
            <a:ext cx="20425497" cy="4081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Are there characteristics that can be used to identify homes that do not have smoke alarms installed?  Can these characteristics be used in a model for prediction to aid the Arlington County Fire Department (ACFD) with their Operation FireSafe program?    </a:t>
            </a:r>
          </a:p>
          <a:p>
            <a:pPr algn="just">
              <a:lnSpc>
                <a:spcPct val="20000"/>
              </a:lnSpc>
            </a:pPr>
            <a:endParaRPr lang="en-US" sz="3600" i="1" u="sng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algn="just"/>
            <a:r>
              <a:rPr lang="en-US" sz="3600" i="1" u="sng" dirty="0" smtClean="0">
                <a:latin typeface="Trebuchet MS" charset="0"/>
                <a:ea typeface="Trebuchet MS" charset="0"/>
                <a:cs typeface="Trebuchet MS" charset="0"/>
              </a:rPr>
              <a:t>BACKGROUND</a:t>
            </a:r>
            <a:r>
              <a:rPr lang="en-US" sz="3600" i="1" dirty="0" smtClean="0">
                <a:latin typeface="Trebuchet MS" charset="0"/>
                <a:ea typeface="Trebuchet MS" charset="0"/>
                <a:cs typeface="Trebuchet MS" charset="0"/>
              </a:rPr>
              <a:t>: </a:t>
            </a:r>
            <a:r>
              <a:rPr lang="en-US" sz="3600" dirty="0" smtClean="0">
                <a:latin typeface="Trebuchet MS" charset="0"/>
                <a:ea typeface="Trebuchet MS" charset="0"/>
                <a:cs typeface="Trebuchet MS" charset="0"/>
              </a:rPr>
              <a:t>The ACFD runs the Operation FireSafe initiative to increase the number of residences in the county with smoke alarms. Building a model to identify homes most in need of an alarm may increase the effectiveness of the program. A similar data-driven effort was implemented in New Orleans [1]. </a:t>
            </a:r>
            <a:endParaRPr lang="en-US" sz="3600" dirty="0"/>
          </a:p>
        </p:txBody>
      </p:sp>
      <p:sp>
        <p:nvSpPr>
          <p:cNvPr id="176" name="TextBox 175"/>
          <p:cNvSpPr txBox="1"/>
          <p:nvPr/>
        </p:nvSpPr>
        <p:spPr>
          <a:xfrm flipH="1">
            <a:off x="18968929" y="19763244"/>
            <a:ext cx="154847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</a:t>
            </a:r>
            <a:r>
              <a:rPr lang="en-US" sz="3400" i="1" dirty="0" smtClean="0">
                <a:latin typeface="Trebuchet MS" charset="0"/>
                <a:ea typeface="Trebuchet MS" charset="0"/>
                <a:cs typeface="Trebuchet MS" charset="0"/>
              </a:rPr>
              <a:t>covariates of interest </a:t>
            </a: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that we use in modelling are: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natural log of the value of the home (a proxy for income)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age of the home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an indicator of whether or not the residence is a condo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number of bedrooms (a proxy for household size)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an indicator of whether or not the residence is owner occupied</a:t>
            </a: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r>
              <a:rPr lang="en-US" sz="3400" dirty="0" smtClean="0">
                <a:latin typeface="Trebuchet MS" charset="0"/>
                <a:ea typeface="Trebuchet MS" charset="0"/>
                <a:cs typeface="Trebuchet MS" charset="0"/>
              </a:rPr>
              <a:t>The parameter estimates and credible intervals are given below: </a:t>
            </a:r>
          </a:p>
          <a:p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3501152" y="6943464"/>
            <a:ext cx="9534553" cy="8844791"/>
            <a:chOff x="20066000" y="10808165"/>
            <a:chExt cx="9372600" cy="8694554"/>
          </a:xfrm>
        </p:grpSpPr>
        <p:pic>
          <p:nvPicPr>
            <p:cNvPr id="178" name="Picture 17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4" t="16929" r="16052" b="18600"/>
            <a:stretch/>
          </p:blipFill>
          <p:spPr>
            <a:xfrm>
              <a:off x="20066000" y="10808165"/>
              <a:ext cx="9372600" cy="8694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" t="84024" r="79083" b="4162"/>
            <a:stretch/>
          </p:blipFill>
          <p:spPr>
            <a:xfrm>
              <a:off x="20066000" y="17650993"/>
              <a:ext cx="2705100" cy="1843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477" y="11465968"/>
            <a:ext cx="3647283" cy="3600948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8"/>
          <a:srcRect l="6567" r="3819" b="9029"/>
          <a:stretch/>
        </p:blipFill>
        <p:spPr>
          <a:xfrm>
            <a:off x="19999260" y="15510674"/>
            <a:ext cx="2882446" cy="2106739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 flipH="1">
            <a:off x="11004983" y="29568543"/>
            <a:ext cx="14417040" cy="9005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 smtClean="0">
                <a:latin typeface="Trebuchet MS" charset="0"/>
                <a:ea typeface="Trebuchet MS" charset="0"/>
                <a:cs typeface="Trebuchet MS" charset="0"/>
              </a:rPr>
              <a:t>The model estimates the probability that a housing unit has a smoke alarm.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Because of the spatial dependence included in the model,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the predictions are made for each residential unit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in the </a:t>
            </a:r>
            <a:r>
              <a:rPr lang="en-US" sz="3200" dirty="0" err="1">
                <a:latin typeface="Trebuchet MS" charset="0"/>
                <a:ea typeface="Trebuchet MS" charset="0"/>
                <a:cs typeface="Trebuchet MS" charset="0"/>
              </a:rPr>
              <a:t>CoreLogic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 data source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that are:</a:t>
            </a: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in census block groups that appeared in the original data or in a census block group neighboring those in the original data; and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with no missing covariate values and/or census block group information.</a:t>
            </a:r>
          </a:p>
          <a:p>
            <a:pPr algn="just"/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Consequently, predictions are made for 49,178 residential units. </a:t>
            </a:r>
          </a:p>
          <a:p>
            <a:pPr algn="just">
              <a:lnSpc>
                <a:spcPct val="70000"/>
              </a:lnSpc>
            </a:pP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  <a:p>
            <a:pPr algn="just"/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The figure on the left shows the probability of each home having a smoke alarm. The lower the predicted probability (red areas) the more likely the home lacks a smoke alarm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. The figure on the right shows the average probability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for homes within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a census block group. </a:t>
            </a:r>
            <a:endParaRPr lang="en-US" sz="32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algn="just">
              <a:lnSpc>
                <a:spcPct val="70000"/>
              </a:lnSpc>
            </a:pP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  <a:p>
            <a:pPr algn="just"/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By focusing on the homes with a low probability of an installed smoke alarm, the ACFD can better target future Operation </a:t>
            </a:r>
            <a:r>
              <a:rPr lang="en-US" sz="3200" dirty="0" err="1" smtClean="0">
                <a:latin typeface="Trebuchet MS" charset="0"/>
                <a:ea typeface="Trebuchet MS" charset="0"/>
                <a:cs typeface="Trebuchet MS" charset="0"/>
              </a:rPr>
              <a:t>FireSafe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 visits. </a:t>
            </a:r>
          </a:p>
          <a:p>
            <a:pPr algn="just">
              <a:lnSpc>
                <a:spcPct val="70000"/>
              </a:lnSpc>
            </a:pP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  <a:p>
            <a:pPr algn="just"/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Our next step is to incorporate other sources of data (e.g., American Community Survey (ACS)) into the model to capture the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effects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of </a:t>
            </a:r>
            <a:r>
              <a:rPr lang="en-US" sz="3200" dirty="0" err="1">
                <a:latin typeface="Trebuchet MS" charset="0"/>
                <a:ea typeface="Trebuchet MS" charset="0"/>
                <a:cs typeface="Trebuchet MS" charset="0"/>
              </a:rPr>
              <a:t>sociodemographic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characteristics.</a:t>
            </a:r>
            <a:endParaRPr lang="en-US" sz="3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3163413" y="30046522"/>
            <a:ext cx="7217325" cy="6798930"/>
            <a:chOff x="3238500" y="30318385"/>
            <a:chExt cx="5257800" cy="4953000"/>
          </a:xfrm>
        </p:grpSpPr>
        <p:pic>
          <p:nvPicPr>
            <p:cNvPr id="184" name="Picture 18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3" t="17565" r="15918" b="18710"/>
            <a:stretch/>
          </p:blipFill>
          <p:spPr>
            <a:xfrm>
              <a:off x="3251200" y="30318385"/>
              <a:ext cx="5245100" cy="4953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" t="77344" r="77427" b="3620"/>
            <a:stretch/>
          </p:blipFill>
          <p:spPr>
            <a:xfrm>
              <a:off x="3238500" y="33822495"/>
              <a:ext cx="1436712" cy="14406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6" name="Group 185"/>
          <p:cNvGrpSpPr/>
          <p:nvPr/>
        </p:nvGrpSpPr>
        <p:grpSpPr>
          <a:xfrm>
            <a:off x="26339629" y="29947556"/>
            <a:ext cx="7366431" cy="7018972"/>
            <a:chOff x="11480800" y="31953200"/>
            <a:chExt cx="5080000" cy="4840387"/>
          </a:xfrm>
        </p:grpSpPr>
        <p:pic>
          <p:nvPicPr>
            <p:cNvPr id="187" name="Picture 18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0" t="17560" r="15888" b="18380"/>
            <a:stretch/>
          </p:blipFill>
          <p:spPr>
            <a:xfrm>
              <a:off x="11480800" y="31953200"/>
              <a:ext cx="5080000" cy="483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9" t="72791" r="76442" b="3559"/>
            <a:stretch/>
          </p:blipFill>
          <p:spPr>
            <a:xfrm>
              <a:off x="11480800" y="35217100"/>
              <a:ext cx="1312007" cy="1576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t="23417" r="63265" b="58494"/>
          <a:stretch/>
        </p:blipFill>
        <p:spPr>
          <a:xfrm>
            <a:off x="9340054" y="23902100"/>
            <a:ext cx="3185254" cy="1454218"/>
          </a:xfrm>
          <a:prstGeom prst="rect">
            <a:avLst/>
          </a:prstGeom>
          <a:ln>
            <a:noFill/>
          </a:ln>
        </p:spPr>
      </p:pic>
      <p:sp>
        <p:nvSpPr>
          <p:cNvPr id="190" name="TextBox 189"/>
          <p:cNvSpPr txBox="1"/>
          <p:nvPr/>
        </p:nvSpPr>
        <p:spPr>
          <a:xfrm>
            <a:off x="3481499" y="4642673"/>
            <a:ext cx="184731" cy="12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23501152" y="15894683"/>
            <a:ext cx="8602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Operation FireSafe visits in Arlington County. </a:t>
            </a:r>
            <a:endParaRPr lang="en-US" sz="3600" dirty="0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6"/>
          <a:stretch/>
        </p:blipFill>
        <p:spPr>
          <a:xfrm>
            <a:off x="3103089" y="25366418"/>
            <a:ext cx="13695321" cy="4284281"/>
          </a:xfrm>
          <a:prstGeom prst="rect">
            <a:avLst/>
          </a:prstGeom>
          <a:ln>
            <a:noFill/>
          </a:ln>
        </p:spPr>
      </p:pic>
      <p:pic>
        <p:nvPicPr>
          <p:cNvPr id="194" name="Picture 19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" t="927" r="61371" b="76214"/>
          <a:stretch/>
        </p:blipFill>
        <p:spPr>
          <a:xfrm>
            <a:off x="3340491" y="23703989"/>
            <a:ext cx="5181800" cy="1739544"/>
          </a:xfrm>
          <a:prstGeom prst="rect">
            <a:avLst/>
          </a:prstGeom>
          <a:ln>
            <a:noFill/>
          </a:ln>
        </p:spPr>
      </p:pic>
      <p:sp>
        <p:nvSpPr>
          <p:cNvPr id="195" name="TextBox 194"/>
          <p:cNvSpPr txBox="1"/>
          <p:nvPr/>
        </p:nvSpPr>
        <p:spPr>
          <a:xfrm>
            <a:off x="11145841" y="1044875"/>
            <a:ext cx="23575641" cy="256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0" dirty="0" smtClean="0">
                <a:latin typeface="Blanch Caps" charset="0"/>
                <a:ea typeface="Blanch Caps" charset="0"/>
                <a:cs typeface="Blanch Caps" charset="0"/>
              </a:rPr>
              <a:t>Residential Smoke Alarm Need</a:t>
            </a:r>
            <a:endParaRPr lang="en-US" sz="20000" dirty="0"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0258070" y="39590456"/>
            <a:ext cx="21845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dirty="0" smtClean="0"/>
              <a:t>[1]“City </a:t>
            </a:r>
            <a:r>
              <a:rPr lang="en-US" sz="2000" dirty="0"/>
              <a:t>Launches New Smoke Alarm Initiative Based on Data </a:t>
            </a:r>
            <a:r>
              <a:rPr lang="en-US" sz="2000" dirty="0" smtClean="0"/>
              <a:t>Analytics”, Mayoral Press Release, City of </a:t>
            </a:r>
            <a:r>
              <a:rPr lang="en-US" sz="2000" dirty="0"/>
              <a:t>New Orleans. </a:t>
            </a:r>
            <a:r>
              <a:rPr lang="en-US" sz="2000" dirty="0">
                <a:hlinkClick r:id="rId12"/>
              </a:rPr>
              <a:t>http://www.nola.gov/mayor/press-releases/2015/20150331-smoke-alarm-data-campaign</a:t>
            </a:r>
            <a:r>
              <a:rPr lang="en-US" sz="2000" dirty="0" smtClean="0">
                <a:hlinkClick r:id="rId12"/>
              </a:rPr>
              <a:t>/</a:t>
            </a:r>
            <a:r>
              <a:rPr lang="en-US" sz="2000" dirty="0" smtClean="0"/>
              <a:t> </a:t>
            </a:r>
          </a:p>
          <a:p>
            <a:pPr fontAlgn="base"/>
            <a:r>
              <a:rPr lang="en-US" sz="2000" dirty="0" smtClean="0"/>
              <a:t>[2] Duncan </a:t>
            </a:r>
            <a:r>
              <a:rPr lang="en-US" sz="2000" dirty="0"/>
              <a:t>Lee (2016). </a:t>
            </a:r>
            <a:r>
              <a:rPr lang="en-US" sz="2000" dirty="0" err="1"/>
              <a:t>CARBayes</a:t>
            </a:r>
            <a:r>
              <a:rPr lang="en-US" sz="2000" dirty="0"/>
              <a:t>: Spatial Generalised Linear Mixed Models for Areal Unit Data. R package version 4.6. </a:t>
            </a:r>
            <a:r>
              <a:rPr lang="en-US" sz="2000" dirty="0">
                <a:hlinkClick r:id="rId13"/>
              </a:rPr>
              <a:t>https://CRAN.R-project.org/package=</a:t>
            </a:r>
            <a:r>
              <a:rPr lang="en-US" sz="2000" dirty="0" smtClean="0">
                <a:hlinkClick r:id="rId13"/>
              </a:rPr>
              <a:t>CARBayes</a:t>
            </a:r>
            <a:r>
              <a:rPr lang="en-US" sz="2000" dirty="0" smtClean="0"/>
              <a:t> </a:t>
            </a:r>
            <a:endParaRPr lang="en-US" sz="2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45841" y="2639147"/>
            <a:ext cx="23575641" cy="256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0" dirty="0">
                <a:latin typeface="Blanch Caps" charset="0"/>
                <a:ea typeface="Blanch Caps" charset="0"/>
                <a:cs typeface="Blanch Caps" charset="0"/>
              </a:rPr>
              <a:t>in Arlington County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30" y="38877232"/>
            <a:ext cx="5715000" cy="18542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7842672"/>
            <a:ext cx="35039447" cy="20244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7749101" y="39295116"/>
            <a:ext cx="745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Raleway Medium" charset="0"/>
                <a:ea typeface="Raleway Medium" charset="0"/>
                <a:cs typeface="Raleway Medium" charset="0"/>
              </a:rPr>
              <a:t>bi.vt.edu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Raleway Medium" charset="0"/>
                <a:ea typeface="Raleway Medium" charset="0"/>
                <a:cs typeface="Raleway Medium" charset="0"/>
              </a:rPr>
              <a:t>/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Raleway Medium" charset="0"/>
                <a:ea typeface="Raleway Medium" charset="0"/>
                <a:cs typeface="Raleway Medium" charset="0"/>
              </a:rPr>
              <a:t>sdal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Raleway Medium" charset="0"/>
              <a:ea typeface="Raleway Medium" charset="0"/>
              <a:cs typeface="Raleway Medium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69773" y="4449557"/>
            <a:ext cx="71915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rgbClr val="5D89B4"/>
                </a:solidFill>
                <a:latin typeface="Raleway" charset="0"/>
                <a:ea typeface="Raleway" charset="0"/>
                <a:cs typeface="Raleway" charset="0"/>
              </a:rPr>
              <a:t>Data Science for the Public Good</a:t>
            </a:r>
            <a:endParaRPr lang="en-US" sz="3500" b="1" dirty="0" smtClean="0">
              <a:solidFill>
                <a:srgbClr val="5D89B4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0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770</Words>
  <Application>Microsoft Macintosh PowerPoint</Application>
  <PresentationFormat>Custom</PresentationFormat>
  <Paragraphs>71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Blanch Caps</vt:lpstr>
      <vt:lpstr>Calibri</vt:lpstr>
      <vt:lpstr>Calibri Light</vt:lpstr>
      <vt:lpstr>Raleway</vt:lpstr>
      <vt:lpstr>Raleway Medium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Alex Crookshanks</cp:lastModifiedBy>
  <cp:revision>46</cp:revision>
  <dcterms:created xsi:type="dcterms:W3CDTF">2016-07-05T19:56:53Z</dcterms:created>
  <dcterms:modified xsi:type="dcterms:W3CDTF">2016-08-23T15:11:16Z</dcterms:modified>
</cp:coreProperties>
</file>